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64" r:id="rId8"/>
    <p:sldId id="260" r:id="rId9"/>
    <p:sldId id="261" r:id="rId10"/>
    <p:sldId id="262" r:id="rId11"/>
    <p:sldId id="263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5A788-3490-48C8-B09C-3DEF312A6454}" type="doc">
      <dgm:prSet loTypeId="urn:microsoft.com/office/officeart/2005/8/layout/radial4" loCatId="relationship" qsTypeId="urn:microsoft.com/office/officeart/2005/8/quickstyle/simple4" qsCatId="simple" csTypeId="urn:microsoft.com/office/officeart/2005/8/colors/accent5_2" csCatId="accent5" phldr="1"/>
      <dgm:spPr/>
      <dgm:t>
        <a:bodyPr/>
        <a:lstStyle/>
        <a:p>
          <a:endParaRPr lang="sr-Cyrl-RS"/>
        </a:p>
      </dgm:t>
    </dgm:pt>
    <dgm:pt modelId="{8A4B0AFB-8D59-48FD-8237-5FD55409A416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sr-Latn-R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rPr>
            <a:t>Pametani Grad</a:t>
          </a:r>
          <a:endParaRPr lang="sr-Cyrl-RS" sz="3200" b="1" cap="none" spc="0" dirty="0">
            <a:ln w="9525">
              <a:solidFill>
                <a:schemeClr val="bg1"/>
              </a:solidFill>
              <a:prstDash val="solid"/>
            </a:ln>
            <a:solidFill>
              <a:schemeClr val="accent5"/>
            </a:solidFill>
            <a:effectLst>
              <a:outerShdw blurRad="12700" dist="38100" dir="2700000" algn="tl" rotWithShape="0">
                <a:schemeClr val="accent5">
                  <a:lumMod val="60000"/>
                  <a:lumOff val="40000"/>
                </a:schemeClr>
              </a:outerShdw>
            </a:effectLst>
          </a:endParaRPr>
        </a:p>
      </dgm:t>
    </dgm:pt>
    <dgm:pt modelId="{34B9BCC5-64D7-443B-82C1-4A29A801CC1C}" type="parTrans" cxnId="{50B6B552-359B-4181-9202-B441E88B0467}">
      <dgm:prSet/>
      <dgm:spPr/>
      <dgm:t>
        <a:bodyPr/>
        <a:lstStyle/>
        <a:p>
          <a:endParaRPr lang="sr-Cyrl-RS"/>
        </a:p>
      </dgm:t>
    </dgm:pt>
    <dgm:pt modelId="{DDE880BD-5FD1-4D0B-A4E5-2A79BFA27B8B}" type="sibTrans" cxnId="{50B6B552-359B-4181-9202-B441E88B0467}">
      <dgm:prSet/>
      <dgm:spPr/>
      <dgm:t>
        <a:bodyPr/>
        <a:lstStyle/>
        <a:p>
          <a:endParaRPr lang="sr-Cyrl-RS"/>
        </a:p>
      </dgm:t>
    </dgm:pt>
    <dgm:pt modelId="{80FC4935-557A-4C90-ACBC-A4494B3E7DF3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sr-Latn-R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rPr>
            <a:t>Pametni nadzor</a:t>
          </a:r>
          <a:r>
            <a:rPr lang="sr-Latn-RS" sz="4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rPr>
            <a:t> </a:t>
          </a:r>
          <a:endParaRPr lang="sr-Cyrl-RS" sz="4500" b="1" cap="none" spc="0" dirty="0">
            <a:ln w="9525">
              <a:solidFill>
                <a:schemeClr val="bg1"/>
              </a:solidFill>
              <a:prstDash val="solid"/>
            </a:ln>
            <a:solidFill>
              <a:schemeClr val="accent5"/>
            </a:solidFill>
            <a:effectLst>
              <a:outerShdw blurRad="12700" dist="38100" dir="2700000" algn="tl" rotWithShape="0">
                <a:schemeClr val="accent5">
                  <a:lumMod val="60000"/>
                  <a:lumOff val="40000"/>
                </a:schemeClr>
              </a:outerShdw>
            </a:effectLst>
          </a:endParaRPr>
        </a:p>
      </dgm:t>
    </dgm:pt>
    <dgm:pt modelId="{ED850F10-2964-4FCA-AF53-EFFFB5837F97}" type="parTrans" cxnId="{D2A802F6-126D-4588-AB65-9E92EA067AD0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sr-Cyrl-RS"/>
        </a:p>
      </dgm:t>
    </dgm:pt>
    <dgm:pt modelId="{D2694F06-15B4-44DA-A8B7-B36D09E98279}" type="sibTrans" cxnId="{D2A802F6-126D-4588-AB65-9E92EA067AD0}">
      <dgm:prSet/>
      <dgm:spPr/>
      <dgm:t>
        <a:bodyPr/>
        <a:lstStyle/>
        <a:p>
          <a:endParaRPr lang="sr-Cyrl-RS"/>
        </a:p>
      </dgm:t>
    </dgm:pt>
    <dgm:pt modelId="{D900B3F4-2E57-4A5C-82F2-4F8321673599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sr-Latn-R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rPr>
            <a:t>Pametni</a:t>
          </a:r>
        </a:p>
        <a:p>
          <a:r>
            <a:rPr lang="sr-Latn-R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rPr>
            <a:t>parkinzi</a:t>
          </a:r>
          <a:endParaRPr lang="sr-Cyrl-RS" sz="3200" b="1" cap="none" spc="0" dirty="0">
            <a:ln w="9525">
              <a:solidFill>
                <a:schemeClr val="bg1"/>
              </a:solidFill>
              <a:prstDash val="solid"/>
            </a:ln>
            <a:solidFill>
              <a:schemeClr val="accent5"/>
            </a:solidFill>
            <a:effectLst>
              <a:outerShdw blurRad="12700" dist="38100" dir="2700000" algn="tl" rotWithShape="0">
                <a:schemeClr val="accent5">
                  <a:lumMod val="60000"/>
                  <a:lumOff val="40000"/>
                </a:schemeClr>
              </a:outerShdw>
            </a:effectLst>
          </a:endParaRPr>
        </a:p>
      </dgm:t>
    </dgm:pt>
    <dgm:pt modelId="{11615287-D962-4890-8CA1-2FBF1F15F616}" type="parTrans" cxnId="{954960C5-62DE-49AD-BE72-3FF36536083C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sr-Cyrl-RS"/>
        </a:p>
      </dgm:t>
    </dgm:pt>
    <dgm:pt modelId="{2B0BE66D-5297-4719-AF0D-82DE7FBE3750}" type="sibTrans" cxnId="{954960C5-62DE-49AD-BE72-3FF36536083C}">
      <dgm:prSet/>
      <dgm:spPr/>
      <dgm:t>
        <a:bodyPr/>
        <a:lstStyle/>
        <a:p>
          <a:endParaRPr lang="sr-Cyrl-RS"/>
        </a:p>
      </dgm:t>
    </dgm:pt>
    <dgm:pt modelId="{84AE657D-68AA-4A72-9DEC-B4C8F06716B2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sr-Latn-R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rPr>
            <a:t>Pametni stanovi</a:t>
          </a:r>
          <a:endParaRPr lang="sr-Cyrl-RS" sz="3200" b="1" cap="none" spc="0" dirty="0">
            <a:ln w="9525">
              <a:solidFill>
                <a:schemeClr val="bg1"/>
              </a:solidFill>
              <a:prstDash val="solid"/>
            </a:ln>
            <a:solidFill>
              <a:schemeClr val="accent5"/>
            </a:solidFill>
            <a:effectLst>
              <a:outerShdw blurRad="12700" dist="38100" dir="2700000" algn="tl" rotWithShape="0">
                <a:schemeClr val="accent5">
                  <a:lumMod val="60000"/>
                  <a:lumOff val="40000"/>
                </a:schemeClr>
              </a:outerShdw>
            </a:effectLst>
          </a:endParaRPr>
        </a:p>
      </dgm:t>
    </dgm:pt>
    <dgm:pt modelId="{428360F8-8E12-4AFB-9405-2EDEC7593F83}" type="parTrans" cxnId="{4C0A5F63-3307-47EE-92BC-7F35AAFA0CC9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sr-Cyrl-RS"/>
        </a:p>
      </dgm:t>
    </dgm:pt>
    <dgm:pt modelId="{CEB5BC40-68FF-47E1-A883-4DB63667E728}" type="sibTrans" cxnId="{4C0A5F63-3307-47EE-92BC-7F35AAFA0CC9}">
      <dgm:prSet/>
      <dgm:spPr/>
      <dgm:t>
        <a:bodyPr/>
        <a:lstStyle/>
        <a:p>
          <a:endParaRPr lang="sr-Cyrl-RS"/>
        </a:p>
      </dgm:t>
    </dgm:pt>
    <dgm:pt modelId="{4673A1D8-51CD-427B-A7E8-AB7DB5CC43B9}" type="pres">
      <dgm:prSet presAssocID="{1D15A788-3490-48C8-B09C-3DEF312A645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37FBEA1-FE37-4389-9F6D-34E3A16B32D4}" type="pres">
      <dgm:prSet presAssocID="{8A4B0AFB-8D59-48FD-8237-5FD55409A416}" presName="centerShape" presStyleLbl="node0" presStyleIdx="0" presStyleCnt="1" custScaleX="121319" custScaleY="113937" custLinFactNeighborX="-28" custLinFactNeighborY="-2184"/>
      <dgm:spPr/>
    </dgm:pt>
    <dgm:pt modelId="{5E067F6D-B89C-44C0-849B-BEAC6E7AAA11}" type="pres">
      <dgm:prSet presAssocID="{ED850F10-2964-4FCA-AF53-EFFFB5837F97}" presName="parTrans" presStyleLbl="bgSibTrans2D1" presStyleIdx="0" presStyleCnt="3" custLinFactNeighborX="-5820" custLinFactNeighborY="-6516"/>
      <dgm:spPr/>
    </dgm:pt>
    <dgm:pt modelId="{7C88DECC-92B0-4061-9069-F72AD23A414A}" type="pres">
      <dgm:prSet presAssocID="{80FC4935-557A-4C90-ACBC-A4494B3E7DF3}" presName="node" presStyleLbl="node1" presStyleIdx="0" presStyleCnt="3" custRadScaleRad="121520" custRadScaleInc="-1950">
        <dgm:presLayoutVars>
          <dgm:bulletEnabled val="1"/>
        </dgm:presLayoutVars>
      </dgm:prSet>
      <dgm:spPr/>
    </dgm:pt>
    <dgm:pt modelId="{CA267308-18F4-4462-B6FA-75ADC787BFEC}" type="pres">
      <dgm:prSet presAssocID="{11615287-D962-4890-8CA1-2FBF1F15F616}" presName="parTrans" presStyleLbl="bgSibTrans2D1" presStyleIdx="1" presStyleCnt="3" custLinFactNeighborX="0" custLinFactNeighborY="-13594"/>
      <dgm:spPr/>
    </dgm:pt>
    <dgm:pt modelId="{D249805E-B876-44B5-977C-16BB658E788A}" type="pres">
      <dgm:prSet presAssocID="{D900B3F4-2E57-4A5C-82F2-4F8321673599}" presName="node" presStyleLbl="node1" presStyleIdx="1" presStyleCnt="3" custRadScaleRad="100006" custRadScaleInc="-54">
        <dgm:presLayoutVars>
          <dgm:bulletEnabled val="1"/>
        </dgm:presLayoutVars>
      </dgm:prSet>
      <dgm:spPr/>
    </dgm:pt>
    <dgm:pt modelId="{64CC2293-A880-4960-A6BB-7BE128E8CC06}" type="pres">
      <dgm:prSet presAssocID="{428360F8-8E12-4AFB-9405-2EDEC7593F83}" presName="parTrans" presStyleLbl="bgSibTrans2D1" presStyleIdx="2" presStyleCnt="3" custLinFactNeighborX="2207" custLinFactNeighborY="11493"/>
      <dgm:spPr/>
    </dgm:pt>
    <dgm:pt modelId="{F290D00B-9CA6-4B58-A80D-FE65D723B674}" type="pres">
      <dgm:prSet presAssocID="{84AE657D-68AA-4A72-9DEC-B4C8F06716B2}" presName="node" presStyleLbl="node1" presStyleIdx="2" presStyleCnt="3" custRadScaleRad="116763" custRadScaleInc="2719">
        <dgm:presLayoutVars>
          <dgm:bulletEnabled val="1"/>
        </dgm:presLayoutVars>
      </dgm:prSet>
      <dgm:spPr/>
    </dgm:pt>
  </dgm:ptLst>
  <dgm:cxnLst>
    <dgm:cxn modelId="{B2CB6F01-EEEE-4F6B-8D54-B7F431506A6E}" type="presOf" srcId="{1D15A788-3490-48C8-B09C-3DEF312A6454}" destId="{4673A1D8-51CD-427B-A7E8-AB7DB5CC43B9}" srcOrd="0" destOrd="0" presId="urn:microsoft.com/office/officeart/2005/8/layout/radial4"/>
    <dgm:cxn modelId="{81BED205-C844-4909-88D8-9671067ADF1B}" type="presOf" srcId="{80FC4935-557A-4C90-ACBC-A4494B3E7DF3}" destId="{7C88DECC-92B0-4061-9069-F72AD23A414A}" srcOrd="0" destOrd="0" presId="urn:microsoft.com/office/officeart/2005/8/layout/radial4"/>
    <dgm:cxn modelId="{E910C719-18A3-4794-A8A2-F6C77CBE1534}" type="presOf" srcId="{11615287-D962-4890-8CA1-2FBF1F15F616}" destId="{CA267308-18F4-4462-B6FA-75ADC787BFEC}" srcOrd="0" destOrd="0" presId="urn:microsoft.com/office/officeart/2005/8/layout/radial4"/>
    <dgm:cxn modelId="{62699962-555A-4245-946F-0D5CD0AD1492}" type="presOf" srcId="{ED850F10-2964-4FCA-AF53-EFFFB5837F97}" destId="{5E067F6D-B89C-44C0-849B-BEAC6E7AAA11}" srcOrd="0" destOrd="0" presId="urn:microsoft.com/office/officeart/2005/8/layout/radial4"/>
    <dgm:cxn modelId="{4C0A5F63-3307-47EE-92BC-7F35AAFA0CC9}" srcId="{8A4B0AFB-8D59-48FD-8237-5FD55409A416}" destId="{84AE657D-68AA-4A72-9DEC-B4C8F06716B2}" srcOrd="2" destOrd="0" parTransId="{428360F8-8E12-4AFB-9405-2EDEC7593F83}" sibTransId="{CEB5BC40-68FF-47E1-A883-4DB63667E728}"/>
    <dgm:cxn modelId="{50B6B552-359B-4181-9202-B441E88B0467}" srcId="{1D15A788-3490-48C8-B09C-3DEF312A6454}" destId="{8A4B0AFB-8D59-48FD-8237-5FD55409A416}" srcOrd="0" destOrd="0" parTransId="{34B9BCC5-64D7-443B-82C1-4A29A801CC1C}" sibTransId="{DDE880BD-5FD1-4D0B-A4E5-2A79BFA27B8B}"/>
    <dgm:cxn modelId="{FB4F3653-C98B-43C0-AAD4-65C617215ADD}" type="presOf" srcId="{84AE657D-68AA-4A72-9DEC-B4C8F06716B2}" destId="{F290D00B-9CA6-4B58-A80D-FE65D723B674}" srcOrd="0" destOrd="0" presId="urn:microsoft.com/office/officeart/2005/8/layout/radial4"/>
    <dgm:cxn modelId="{B53F3394-9ADD-4D15-9C24-F1E7DCED7BBE}" type="presOf" srcId="{8A4B0AFB-8D59-48FD-8237-5FD55409A416}" destId="{837FBEA1-FE37-4389-9F6D-34E3A16B32D4}" srcOrd="0" destOrd="0" presId="urn:microsoft.com/office/officeart/2005/8/layout/radial4"/>
    <dgm:cxn modelId="{954960C5-62DE-49AD-BE72-3FF36536083C}" srcId="{8A4B0AFB-8D59-48FD-8237-5FD55409A416}" destId="{D900B3F4-2E57-4A5C-82F2-4F8321673599}" srcOrd="1" destOrd="0" parTransId="{11615287-D962-4890-8CA1-2FBF1F15F616}" sibTransId="{2B0BE66D-5297-4719-AF0D-82DE7FBE3750}"/>
    <dgm:cxn modelId="{3B842FE4-D4CA-45EC-83BE-508C4E294A6F}" type="presOf" srcId="{D900B3F4-2E57-4A5C-82F2-4F8321673599}" destId="{D249805E-B876-44B5-977C-16BB658E788A}" srcOrd="0" destOrd="0" presId="urn:microsoft.com/office/officeart/2005/8/layout/radial4"/>
    <dgm:cxn modelId="{D2A802F6-126D-4588-AB65-9E92EA067AD0}" srcId="{8A4B0AFB-8D59-48FD-8237-5FD55409A416}" destId="{80FC4935-557A-4C90-ACBC-A4494B3E7DF3}" srcOrd="0" destOrd="0" parTransId="{ED850F10-2964-4FCA-AF53-EFFFB5837F97}" sibTransId="{D2694F06-15B4-44DA-A8B7-B36D09E98279}"/>
    <dgm:cxn modelId="{10A79CFC-F604-46C8-B095-4BFFC9E17274}" type="presOf" srcId="{428360F8-8E12-4AFB-9405-2EDEC7593F83}" destId="{64CC2293-A880-4960-A6BB-7BE128E8CC06}" srcOrd="0" destOrd="0" presId="urn:microsoft.com/office/officeart/2005/8/layout/radial4"/>
    <dgm:cxn modelId="{ADC22728-F82E-4B0D-AA32-EFACEA9DBDCB}" type="presParOf" srcId="{4673A1D8-51CD-427B-A7E8-AB7DB5CC43B9}" destId="{837FBEA1-FE37-4389-9F6D-34E3A16B32D4}" srcOrd="0" destOrd="0" presId="urn:microsoft.com/office/officeart/2005/8/layout/radial4"/>
    <dgm:cxn modelId="{D356D9BE-8804-4F8D-A050-C77B32B8A410}" type="presParOf" srcId="{4673A1D8-51CD-427B-A7E8-AB7DB5CC43B9}" destId="{5E067F6D-B89C-44C0-849B-BEAC6E7AAA11}" srcOrd="1" destOrd="0" presId="urn:microsoft.com/office/officeart/2005/8/layout/radial4"/>
    <dgm:cxn modelId="{80B5C61F-3ECE-4F90-8FCB-6C8A34876B44}" type="presParOf" srcId="{4673A1D8-51CD-427B-A7E8-AB7DB5CC43B9}" destId="{7C88DECC-92B0-4061-9069-F72AD23A414A}" srcOrd="2" destOrd="0" presId="urn:microsoft.com/office/officeart/2005/8/layout/radial4"/>
    <dgm:cxn modelId="{692D0EB1-E1CA-49DA-8EB3-15FF1C111C73}" type="presParOf" srcId="{4673A1D8-51CD-427B-A7E8-AB7DB5CC43B9}" destId="{CA267308-18F4-4462-B6FA-75ADC787BFEC}" srcOrd="3" destOrd="0" presId="urn:microsoft.com/office/officeart/2005/8/layout/radial4"/>
    <dgm:cxn modelId="{3CBF3A17-02B9-4F07-9AE0-56284BA77C9E}" type="presParOf" srcId="{4673A1D8-51CD-427B-A7E8-AB7DB5CC43B9}" destId="{D249805E-B876-44B5-977C-16BB658E788A}" srcOrd="4" destOrd="0" presId="urn:microsoft.com/office/officeart/2005/8/layout/radial4"/>
    <dgm:cxn modelId="{1767F4C0-01BD-4638-9D13-19AC4E1FE2F5}" type="presParOf" srcId="{4673A1D8-51CD-427B-A7E8-AB7DB5CC43B9}" destId="{64CC2293-A880-4960-A6BB-7BE128E8CC06}" srcOrd="5" destOrd="0" presId="urn:microsoft.com/office/officeart/2005/8/layout/radial4"/>
    <dgm:cxn modelId="{E3F17006-B6DC-4DFE-845C-31B61B860B8A}" type="presParOf" srcId="{4673A1D8-51CD-427B-A7E8-AB7DB5CC43B9}" destId="{F290D00B-9CA6-4B58-A80D-FE65D723B67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7FBEA1-FE37-4389-9F6D-34E3A16B32D4}">
      <dsp:nvSpPr>
        <dsp:cNvPr id="0" name=""/>
        <dsp:cNvSpPr/>
      </dsp:nvSpPr>
      <dsp:spPr>
        <a:xfrm>
          <a:off x="4791812" y="2213013"/>
          <a:ext cx="2605217" cy="244669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3200" b="1" kern="1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rPr>
            <a:t>Pametani Grad</a:t>
          </a:r>
          <a:endParaRPr lang="sr-Cyrl-RS" sz="3200" b="1" kern="1200" cap="none" spc="0" dirty="0">
            <a:ln w="9525">
              <a:solidFill>
                <a:schemeClr val="bg1"/>
              </a:solidFill>
              <a:prstDash val="solid"/>
            </a:ln>
            <a:solidFill>
              <a:schemeClr val="accent5"/>
            </a:solidFill>
            <a:effectLst>
              <a:outerShdw blurRad="12700" dist="38100" dir="2700000" algn="tl" rotWithShape="0">
                <a:schemeClr val="accent5">
                  <a:lumMod val="60000"/>
                  <a:lumOff val="40000"/>
                </a:schemeClr>
              </a:outerShdw>
            </a:effectLst>
          </a:endParaRPr>
        </a:p>
      </dsp:txBody>
      <dsp:txXfrm>
        <a:off x="5173337" y="2571323"/>
        <a:ext cx="1842167" cy="1730075"/>
      </dsp:txXfrm>
    </dsp:sp>
    <dsp:sp modelId="{5E067F6D-B89C-44C0-849B-BEAC6E7AAA11}">
      <dsp:nvSpPr>
        <dsp:cNvPr id="0" name=""/>
        <dsp:cNvSpPr/>
      </dsp:nvSpPr>
      <dsp:spPr>
        <a:xfrm rot="12725947">
          <a:off x="2986935" y="1828655"/>
          <a:ext cx="1963278" cy="612012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88DECC-92B0-4061-9069-F72AD23A414A}">
      <dsp:nvSpPr>
        <dsp:cNvPr id="0" name=""/>
        <dsp:cNvSpPr/>
      </dsp:nvSpPr>
      <dsp:spPr>
        <a:xfrm>
          <a:off x="2231241" y="836895"/>
          <a:ext cx="2040040" cy="163203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3200" b="1" kern="1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rPr>
            <a:t>Pametni nadzor</a:t>
          </a:r>
          <a:r>
            <a:rPr lang="sr-Latn-RS" sz="4500" b="1" kern="1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rPr>
            <a:t> </a:t>
          </a:r>
          <a:endParaRPr lang="sr-Cyrl-RS" sz="4500" b="1" kern="1200" cap="none" spc="0" dirty="0">
            <a:ln w="9525">
              <a:solidFill>
                <a:schemeClr val="bg1"/>
              </a:solidFill>
              <a:prstDash val="solid"/>
            </a:ln>
            <a:solidFill>
              <a:schemeClr val="accent5"/>
            </a:solidFill>
            <a:effectLst>
              <a:outerShdw blurRad="12700" dist="38100" dir="2700000" algn="tl" rotWithShape="0">
                <a:schemeClr val="accent5">
                  <a:lumMod val="60000"/>
                  <a:lumOff val="40000"/>
                </a:schemeClr>
              </a:outerShdw>
            </a:effectLst>
          </a:endParaRPr>
        </a:p>
      </dsp:txBody>
      <dsp:txXfrm>
        <a:off x="2279042" y="884696"/>
        <a:ext cx="1944438" cy="1536430"/>
      </dsp:txXfrm>
    </dsp:sp>
    <dsp:sp modelId="{CA267308-18F4-4462-B6FA-75ADC787BFEC}">
      <dsp:nvSpPr>
        <dsp:cNvPr id="0" name=""/>
        <dsp:cNvSpPr/>
      </dsp:nvSpPr>
      <dsp:spPr>
        <a:xfrm rot="16199980">
          <a:off x="5399059" y="1047519"/>
          <a:ext cx="1390701" cy="612012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49805E-B876-44B5-977C-16BB658E788A}">
      <dsp:nvSpPr>
        <dsp:cNvPr id="0" name=""/>
        <dsp:cNvSpPr/>
      </dsp:nvSpPr>
      <dsp:spPr>
        <a:xfrm>
          <a:off x="5074385" y="-74644"/>
          <a:ext cx="2040040" cy="163203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3200" b="1" kern="1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rPr>
            <a:t>Pametni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3200" b="1" kern="1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rPr>
            <a:t>parkinzi</a:t>
          </a:r>
          <a:endParaRPr lang="sr-Cyrl-RS" sz="3200" b="1" kern="1200" cap="none" spc="0" dirty="0">
            <a:ln w="9525">
              <a:solidFill>
                <a:schemeClr val="bg1"/>
              </a:solidFill>
              <a:prstDash val="solid"/>
            </a:ln>
            <a:solidFill>
              <a:schemeClr val="accent5"/>
            </a:solidFill>
            <a:effectLst>
              <a:outerShdw blurRad="12700" dist="38100" dir="2700000" algn="tl" rotWithShape="0">
                <a:schemeClr val="accent5">
                  <a:lumMod val="60000"/>
                  <a:lumOff val="40000"/>
                </a:schemeClr>
              </a:outerShdw>
            </a:effectLst>
          </a:endParaRPr>
        </a:p>
      </dsp:txBody>
      <dsp:txXfrm>
        <a:off x="5122186" y="-26843"/>
        <a:ext cx="1944438" cy="1536430"/>
      </dsp:txXfrm>
    </dsp:sp>
    <dsp:sp modelId="{64CC2293-A880-4960-A6BB-7BE128E8CC06}">
      <dsp:nvSpPr>
        <dsp:cNvPr id="0" name=""/>
        <dsp:cNvSpPr/>
      </dsp:nvSpPr>
      <dsp:spPr>
        <a:xfrm rot="19708386">
          <a:off x="7181088" y="1994829"/>
          <a:ext cx="1839290" cy="612012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90D00B-9CA6-4B58-A80D-FE65D723B674}">
      <dsp:nvSpPr>
        <dsp:cNvPr id="0" name=""/>
        <dsp:cNvSpPr/>
      </dsp:nvSpPr>
      <dsp:spPr>
        <a:xfrm>
          <a:off x="7824020" y="933599"/>
          <a:ext cx="2040040" cy="163203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3200" b="1" kern="1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rPr>
            <a:t>Pametni stanovi</a:t>
          </a:r>
          <a:endParaRPr lang="sr-Cyrl-RS" sz="3200" b="1" kern="1200" cap="none" spc="0" dirty="0">
            <a:ln w="9525">
              <a:solidFill>
                <a:schemeClr val="bg1"/>
              </a:solidFill>
              <a:prstDash val="solid"/>
            </a:ln>
            <a:solidFill>
              <a:schemeClr val="accent5"/>
            </a:solidFill>
            <a:effectLst>
              <a:outerShdw blurRad="12700" dist="38100" dir="2700000" algn="tl" rotWithShape="0">
                <a:schemeClr val="accent5">
                  <a:lumMod val="60000"/>
                  <a:lumOff val="40000"/>
                </a:schemeClr>
              </a:outerShdw>
            </a:effectLst>
          </a:endParaRPr>
        </a:p>
      </dsp:txBody>
      <dsp:txXfrm>
        <a:off x="7871821" y="981400"/>
        <a:ext cx="1944438" cy="153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526075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917140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776230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2626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144150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410707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405277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742965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5265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477395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96602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42914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934123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885786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00568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20954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56636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0C01C-A280-4B8B-B336-4125BA56E259}" type="datetimeFigureOut">
              <a:rPr lang="sr-Cyrl-RS" smtClean="0"/>
              <a:t>03.03.2020.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3CB40-250C-4CA6-BCC4-F4DCAFF379F4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23835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2EB2D-4E69-4854-905A-215C6270C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4025" y="357187"/>
            <a:ext cx="9144000" cy="1538288"/>
          </a:xfrm>
        </p:spPr>
        <p:txBody>
          <a:bodyPr>
            <a:normAutofit/>
          </a:bodyPr>
          <a:lstStyle/>
          <a:p>
            <a:r>
              <a:rPr lang="sr-Cyrl-RS" sz="9600" b="1" i="1" dirty="0">
                <a:effectLst>
                  <a:reflection blurRad="6350" stA="53000" endA="300" endPos="35500" dir="5400000" sy="-90000" algn="bl"/>
                </a:effectLst>
              </a:rPr>
              <a:t> </a:t>
            </a:r>
            <a:endParaRPr lang="sr-Cyrl-RS" sz="9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B8DF13-21E0-4EC5-B517-CE4E1524A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634" y="2866292"/>
            <a:ext cx="9144000" cy="2681654"/>
          </a:xfrm>
        </p:spPr>
        <p:txBody>
          <a:bodyPr>
            <a:normAutofit/>
          </a:bodyPr>
          <a:lstStyle/>
          <a:p>
            <a:pPr lvl="1"/>
            <a:r>
              <a:rPr lang="sr-Latn-RS" sz="36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Učenici: </a:t>
            </a:r>
            <a:r>
              <a:rPr lang="sr-Latn-RS" sz="3600" i="1" dirty="0"/>
              <a:t>Luka Sever i Vuk Popović</a:t>
            </a:r>
            <a:endParaRPr lang="sr-Cyrl-RS" sz="3600" dirty="0"/>
          </a:p>
          <a:p>
            <a:pPr lvl="1"/>
            <a:r>
              <a:rPr lang="sr-Latn-RS" sz="36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Razred: </a:t>
            </a:r>
            <a:r>
              <a:rPr lang="sr-Latn-RS" sz="3600" i="1" dirty="0"/>
              <a:t>treći</a:t>
            </a:r>
            <a:endParaRPr lang="sr-Cyrl-RS" sz="3600" dirty="0"/>
          </a:p>
          <a:p>
            <a:pPr lvl="1"/>
            <a:r>
              <a:rPr lang="sr-Latn-RS" sz="36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Odeljenje: </a:t>
            </a:r>
            <a:r>
              <a:rPr lang="sr-Latn-RS" sz="3600" i="1" dirty="0"/>
              <a:t>4</a:t>
            </a:r>
            <a:endParaRPr lang="sr-Cyrl-RS" sz="3600" dirty="0"/>
          </a:p>
          <a:p>
            <a:endParaRPr lang="sr-Cyrl-R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CB79A7-C4B0-471A-B0F7-4BA3B2D3E233}"/>
              </a:ext>
            </a:extLst>
          </p:cNvPr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sr-Cyrl-R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8C6DA5-EF56-4296-BA1F-C64584A75414}"/>
              </a:ext>
            </a:extLst>
          </p:cNvPr>
          <p:cNvSpPr/>
          <p:nvPr/>
        </p:nvSpPr>
        <p:spPr>
          <a:xfrm>
            <a:off x="2192430" y="420113"/>
            <a:ext cx="780713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RS" sz="9600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Pametni gradovi</a:t>
            </a:r>
            <a:endParaRPr lang="sr-Cyrl-RS" sz="9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6784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6A214-E44E-448A-B4F7-551014383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9600" b="1" i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 Pametni Gradovi</a:t>
            </a:r>
            <a:endParaRPr lang="sr-Cyrl-RS" sz="9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22F53-CB15-4880-A6B5-19BA345F9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5"/>
          </a:xfrm>
        </p:spPr>
        <p:txBody>
          <a:bodyPr>
            <a:normAutofit/>
          </a:bodyPr>
          <a:lstStyle/>
          <a:p>
            <a:r>
              <a:rPr lang="sr-Latn-RS" sz="3600" dirty="0"/>
              <a:t>Ovakvi gradovu su pre svega ekološki.</a:t>
            </a:r>
          </a:p>
          <a:p>
            <a:r>
              <a:rPr lang="sr-Latn-RS" sz="3600" dirty="0"/>
              <a:t>Povećavaju kvalitet života.</a:t>
            </a:r>
          </a:p>
          <a:p>
            <a:r>
              <a:rPr lang="sr-Latn-RS" sz="3600" dirty="0"/>
              <a:t>Povećavaju učinkovitost.</a:t>
            </a:r>
          </a:p>
          <a:p>
            <a:r>
              <a:rPr lang="sr-Latn-RS" sz="3600" dirty="0"/>
              <a:t>Koriste obnovljive izvore energije.</a:t>
            </a:r>
          </a:p>
          <a:p>
            <a:r>
              <a:rPr lang="sr-Latn-RS" sz="3600" dirty="0"/>
              <a:t>Sve je povezano na mrežu.</a:t>
            </a:r>
            <a:endParaRPr lang="sr-Cyrl-RS" sz="3600" dirty="0"/>
          </a:p>
        </p:txBody>
      </p:sp>
    </p:spTree>
    <p:extLst>
      <p:ext uri="{BB962C8B-B14F-4D97-AF65-F5344CB8AC3E}">
        <p14:creationId xmlns:p14="http://schemas.microsoft.com/office/powerpoint/2010/main" val="2131325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FEF2A-4428-4849-B0A1-9639EF12F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9600" b="1" i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 Pametni Gradovi</a:t>
            </a:r>
            <a:endParaRPr lang="sr-Cyrl-RS" sz="96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05F4ED1-884B-4F7F-AC86-752FDCDCF8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751" y="2441205"/>
            <a:ext cx="5271350" cy="37982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E77E91-3687-4234-AA0D-89132BA5CF6D}"/>
              </a:ext>
            </a:extLst>
          </p:cNvPr>
          <p:cNvSpPr txBox="1"/>
          <p:nvPr/>
        </p:nvSpPr>
        <p:spPr>
          <a:xfrm>
            <a:off x="7842739" y="2441205"/>
            <a:ext cx="26464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4400" dirty="0"/>
              <a:t>Uključuju i pametna vozila i pametne puteve</a:t>
            </a:r>
            <a:endParaRPr lang="sr-Cyrl-RS" sz="4400" dirty="0"/>
          </a:p>
        </p:txBody>
      </p:sp>
    </p:spTree>
    <p:extLst>
      <p:ext uri="{BB962C8B-B14F-4D97-AF65-F5344CB8AC3E}">
        <p14:creationId xmlns:p14="http://schemas.microsoft.com/office/powerpoint/2010/main" val="4070142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0D7CD-BD31-4F82-A99F-CD022C7BD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9600" b="1" i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 Pametni Gradovi</a:t>
            </a:r>
            <a:endParaRPr lang="sr-Cyrl-RS" sz="9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E0E2-C1B5-4E8D-9A7D-81C5B30FA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239236"/>
          </a:xfrm>
        </p:spPr>
        <p:txBody>
          <a:bodyPr>
            <a:noAutofit/>
          </a:bodyPr>
          <a:lstStyle/>
          <a:p>
            <a:r>
              <a:rPr lang="sr-Latn-RS" sz="3600" dirty="0"/>
              <a:t>Kao i sve ostalo na ovom svetu pored prednosti ovakvi gradovi imaju i mane.</a:t>
            </a:r>
          </a:p>
          <a:p>
            <a:r>
              <a:rPr lang="sr-Latn-RS" sz="3600" dirty="0"/>
              <a:t>Neophodna je integracija senzora, ekrana,paterija ( solarnih panela ), procesora.</a:t>
            </a:r>
          </a:p>
          <a:p>
            <a:r>
              <a:rPr lang="sr-Latn-RS" sz="3600" dirty="0"/>
              <a:t>Ti procesori se morajustalno održavati i često nadograđivati.</a:t>
            </a:r>
            <a:endParaRPr lang="sr-Cyrl-RS" sz="3600" dirty="0"/>
          </a:p>
        </p:txBody>
      </p:sp>
    </p:spTree>
    <p:extLst>
      <p:ext uri="{BB962C8B-B14F-4D97-AF65-F5344CB8AC3E}">
        <p14:creationId xmlns:p14="http://schemas.microsoft.com/office/powerpoint/2010/main" val="1684894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ECC42-FF1D-4336-84E0-E09F93518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9600" b="1" i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 Pametni Gradovi</a:t>
            </a:r>
            <a:endParaRPr lang="sr-Cyrl-RS" sz="9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6EC1C-FE7B-4DB1-B708-0B9470073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116144"/>
          </a:xfrm>
        </p:spPr>
        <p:txBody>
          <a:bodyPr>
            <a:normAutofit/>
          </a:bodyPr>
          <a:lstStyle/>
          <a:p>
            <a:r>
              <a:rPr lang="sr-Latn-RS" sz="3600" dirty="0"/>
              <a:t>Povećanje upotrebe energije.</a:t>
            </a:r>
          </a:p>
          <a:p>
            <a:r>
              <a:rPr lang="sr-Latn-RS" sz="3600" dirty="0"/>
              <a:t>Problem sa EE OTPADOM.</a:t>
            </a:r>
          </a:p>
          <a:p>
            <a:pPr marL="0" indent="0">
              <a:buNone/>
            </a:pPr>
            <a:r>
              <a:rPr lang="sr-Latn-RS" sz="3600" dirty="0"/>
              <a:t>   - Npr: računari, televizori, frižideri, monitori...</a:t>
            </a:r>
          </a:p>
          <a:p>
            <a:pPr marL="0" indent="0">
              <a:buNone/>
            </a:pPr>
            <a:r>
              <a:rPr lang="sr-Latn-RS" sz="3600" dirty="0"/>
              <a:t>   - Takav otpad se po zakonu mora odlagati                               odvojeno od ostalog kućnog otpada.</a:t>
            </a:r>
            <a:endParaRPr lang="sr-Cyrl-RS" sz="3600" dirty="0"/>
          </a:p>
        </p:txBody>
      </p:sp>
    </p:spTree>
    <p:extLst>
      <p:ext uri="{BB962C8B-B14F-4D97-AF65-F5344CB8AC3E}">
        <p14:creationId xmlns:p14="http://schemas.microsoft.com/office/powerpoint/2010/main" val="3138448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53FDA-B4CC-45F8-83C1-F7B5D90BB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9600" b="1" i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 Pametni Gradovi</a:t>
            </a:r>
            <a:endParaRPr lang="sr-Cyrl-RS" sz="96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F9B9B8-89D7-4C06-9601-70135205FE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332" y="2681655"/>
            <a:ext cx="5715000" cy="340262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40A9D8B-DEE0-4B7C-9485-9DD8A772FDF2}"/>
              </a:ext>
            </a:extLst>
          </p:cNvPr>
          <p:cNvSpPr txBox="1"/>
          <p:nvPr/>
        </p:nvSpPr>
        <p:spPr>
          <a:xfrm>
            <a:off x="8238391" y="2828835"/>
            <a:ext cx="25761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600" dirty="0"/>
              <a:t>Reciklaža je bitan proces</a:t>
            </a:r>
            <a:endParaRPr lang="sr-Cyrl-RS" sz="3600" dirty="0"/>
          </a:p>
        </p:txBody>
      </p:sp>
    </p:spTree>
    <p:extLst>
      <p:ext uri="{BB962C8B-B14F-4D97-AF65-F5344CB8AC3E}">
        <p14:creationId xmlns:p14="http://schemas.microsoft.com/office/powerpoint/2010/main" val="2075995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D11E7-1390-4881-8F06-AF95335D4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9600" b="1" i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         Kraj</a:t>
            </a:r>
            <a:endParaRPr lang="sr-Cyrl-RS" sz="96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E9ECED4-5781-4295-98A1-40F196F264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592" y="2225734"/>
            <a:ext cx="8299939" cy="4126696"/>
          </a:xfrm>
        </p:spPr>
      </p:pic>
    </p:spTree>
    <p:extLst>
      <p:ext uri="{BB962C8B-B14F-4D97-AF65-F5344CB8AC3E}">
        <p14:creationId xmlns:p14="http://schemas.microsoft.com/office/powerpoint/2010/main" val="4099458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A2B0B-730C-4A35-8D0B-F447AD1A5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407502"/>
            <a:ext cx="9905998" cy="1478570"/>
          </a:xfrm>
        </p:spPr>
        <p:txBody>
          <a:bodyPr>
            <a:noAutofit/>
          </a:bodyPr>
          <a:lstStyle/>
          <a:p>
            <a:r>
              <a:rPr lang="sr-Latn-RS" sz="96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        </a:t>
            </a:r>
            <a:r>
              <a:rPr lang="sr-Latn-RS" sz="9600" b="1" i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Uvod</a:t>
            </a:r>
            <a:endParaRPr lang="sr-Cyrl-RS" sz="96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E5E23-F661-46CE-BDA4-5E7199659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201011"/>
          </a:xfrm>
        </p:spPr>
        <p:txBody>
          <a:bodyPr>
            <a:normAutofit lnSpcReduction="10000"/>
          </a:bodyPr>
          <a:lstStyle/>
          <a:p>
            <a:r>
              <a:rPr lang="sr-Latn-RS" sz="3600" i="1" dirty="0"/>
              <a:t>Možemo reći da je postala tradicija da se ljudi iz urbanih sredina sele u gradove radi boljih uslova i lakšeg zivota.</a:t>
            </a:r>
            <a:endParaRPr lang="sr-Cyrl-RS" sz="3600" dirty="0"/>
          </a:p>
          <a:p>
            <a:r>
              <a:rPr lang="sr-Latn-RS" sz="3600" i="1" dirty="0"/>
              <a:t>Takav trend je doveo do širenja gradova.</a:t>
            </a:r>
            <a:endParaRPr lang="sr-Cyrl-RS" sz="3600" dirty="0"/>
          </a:p>
          <a:p>
            <a:r>
              <a:rPr lang="sr-Latn-RS" sz="3600" i="1" dirty="0"/>
              <a:t>Sve se više zelenih površina pretvara u raznorazne zgrade, parkinge, fabrike, i ostale poslovne prostore.</a:t>
            </a:r>
            <a:endParaRPr lang="sr-Cyrl-RS" sz="3600" dirty="0"/>
          </a:p>
          <a:p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842023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AD857-662D-40BF-9096-FD060145B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9600" b="1" i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        Uvod</a:t>
            </a:r>
            <a:endParaRPr lang="sr-Cyrl-RS" sz="9600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4381012-58AC-42CD-88CC-6C728FED6E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617" y="2501534"/>
            <a:ext cx="4592992" cy="35822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8556CFD-43E0-497E-96DA-73C4F04A3F70}"/>
              </a:ext>
            </a:extLst>
          </p:cNvPr>
          <p:cNvSpPr txBox="1"/>
          <p:nvPr/>
        </p:nvSpPr>
        <p:spPr>
          <a:xfrm>
            <a:off x="6948182" y="2501534"/>
            <a:ext cx="39608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4400" strike="sngStrike" dirty="0"/>
              <a:t>Zelena površina</a:t>
            </a:r>
            <a:endParaRPr lang="sr-Cyrl-RS" sz="4400" strike="sngStrike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DDD84B-0A21-40A4-83D1-BC770828E671}"/>
              </a:ext>
            </a:extLst>
          </p:cNvPr>
          <p:cNvSpPr txBox="1"/>
          <p:nvPr/>
        </p:nvSpPr>
        <p:spPr>
          <a:xfrm>
            <a:off x="7646376" y="3991707"/>
            <a:ext cx="29630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4400" dirty="0"/>
              <a:t>Parking</a:t>
            </a:r>
            <a:endParaRPr lang="sr-Cyrl-RS" sz="4400" dirty="0"/>
          </a:p>
        </p:txBody>
      </p:sp>
    </p:spTree>
    <p:extLst>
      <p:ext uri="{BB962C8B-B14F-4D97-AF65-F5344CB8AC3E}">
        <p14:creationId xmlns:p14="http://schemas.microsoft.com/office/powerpoint/2010/main" val="2705453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EC30E-2A63-4198-8441-5B205E328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073" y="439614"/>
            <a:ext cx="9905998" cy="1613511"/>
          </a:xfrm>
        </p:spPr>
        <p:txBody>
          <a:bodyPr>
            <a:noAutofit/>
          </a:bodyPr>
          <a:lstStyle/>
          <a:p>
            <a:r>
              <a:rPr lang="sr-Latn-RS" sz="9600" b="1" i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        Uvod</a:t>
            </a:r>
            <a:endParaRPr lang="sr-Cyrl-RS" sz="9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AFD65-918A-4421-B8A1-FD80BBEA2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3600" i="1" dirty="0"/>
              <a:t>Smanjivanjem zelenih površina i raskrčavanjem šuma ljudi su nesvesno ugrožavali svoje zdravlje, jer su žudili za komfornijim životom ne mareći za posledice. </a:t>
            </a:r>
            <a:endParaRPr lang="sr-Cyrl-RS" sz="3600" dirty="0"/>
          </a:p>
          <a:p>
            <a:r>
              <a:rPr lang="sr-Latn-RS" sz="3600" dirty="0"/>
              <a:t>Bilo je jasno da se takav trend mora sprečiti i da se mora više pažnje posvetiti okolini.</a:t>
            </a:r>
            <a:endParaRPr lang="sr-Cyrl-RS" sz="3600" dirty="0"/>
          </a:p>
        </p:txBody>
      </p:sp>
    </p:spTree>
    <p:extLst>
      <p:ext uri="{BB962C8B-B14F-4D97-AF65-F5344CB8AC3E}">
        <p14:creationId xmlns:p14="http://schemas.microsoft.com/office/powerpoint/2010/main" val="291260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4EED8-5AA9-40CC-A527-1F102F2A3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9600" b="1" i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         Uvod</a:t>
            </a:r>
            <a:endParaRPr lang="sr-Cyrl-RS" sz="96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108B44A-A6CC-42F4-905C-97681E3CAC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147" y="2405819"/>
            <a:ext cx="5367215" cy="40202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26250D2-4DC3-4F28-9A9C-91AFBA4CA829}"/>
              </a:ext>
            </a:extLst>
          </p:cNvPr>
          <p:cNvSpPr/>
          <p:nvPr/>
        </p:nvSpPr>
        <p:spPr>
          <a:xfrm>
            <a:off x="7583472" y="2721170"/>
            <a:ext cx="37641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4400" strike="sngStrike" dirty="0"/>
              <a:t>Zelena površina</a:t>
            </a:r>
            <a:endParaRPr lang="sr-Cyrl-RS" sz="4400" strike="sngStrike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730F28-BAB2-4467-910E-45ECF747B19F}"/>
              </a:ext>
            </a:extLst>
          </p:cNvPr>
          <p:cNvSpPr/>
          <p:nvPr/>
        </p:nvSpPr>
        <p:spPr>
          <a:xfrm>
            <a:off x="8727343" y="4114693"/>
            <a:ext cx="32621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4400" dirty="0"/>
              <a:t>Kuće</a:t>
            </a:r>
            <a:endParaRPr lang="sr-Cyrl-RS" sz="4400" dirty="0"/>
          </a:p>
        </p:txBody>
      </p:sp>
    </p:spTree>
    <p:extLst>
      <p:ext uri="{BB962C8B-B14F-4D97-AF65-F5344CB8AC3E}">
        <p14:creationId xmlns:p14="http://schemas.microsoft.com/office/powerpoint/2010/main" val="3086854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6E0D5-6F57-443B-83A7-00C729EC6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46" y="175847"/>
            <a:ext cx="12168554" cy="1815734"/>
          </a:xfrm>
        </p:spPr>
        <p:txBody>
          <a:bodyPr>
            <a:noAutofit/>
          </a:bodyPr>
          <a:lstStyle/>
          <a:p>
            <a:r>
              <a:rPr lang="sr-Latn-RS" sz="9600" b="1" i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   Pametni Gradovi</a:t>
            </a:r>
            <a:endParaRPr lang="sr-Cyrl-RS" sz="9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DF036-59BF-48A9-8AE4-FFBB5AC27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239236"/>
          </a:xfrm>
        </p:spPr>
        <p:txBody>
          <a:bodyPr>
            <a:normAutofit/>
          </a:bodyPr>
          <a:lstStyle/>
          <a:p>
            <a:r>
              <a:rPr lang="sr-Latn-RS" sz="3600" dirty="0"/>
              <a:t>2009 godine usvojena je definicija koja glasi „Pametan grad je sinteza teške infrastrukture sa dostupnosti i kvalitetom znanja o komunikacijama socijalne infrastrukture.Kasniji oblik kapitala je odlučujući za urbanu konkurentnost.“</a:t>
            </a:r>
          </a:p>
          <a:p>
            <a:r>
              <a:rPr lang="sr-Latn-RS" sz="3600" dirty="0"/>
              <a:t>Za nju su zasluzni Karaglo,Delbou i Nijkamp.</a:t>
            </a:r>
            <a:endParaRPr lang="sr-Cyrl-RS" sz="3600" dirty="0"/>
          </a:p>
        </p:txBody>
      </p:sp>
    </p:spTree>
    <p:extLst>
      <p:ext uri="{BB962C8B-B14F-4D97-AF65-F5344CB8AC3E}">
        <p14:creationId xmlns:p14="http://schemas.microsoft.com/office/powerpoint/2010/main" val="3192199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89F7-1F00-4EA5-8F2C-2236D8903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9600" b="1" i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 Pametni Gradovi</a:t>
            </a:r>
            <a:endParaRPr lang="sr-Cyrl-RS" sz="96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E351BA9-2DA6-496F-AFEA-C8FCBB24B9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492" y="2373923"/>
            <a:ext cx="7535008" cy="38655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855399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5023F-42DC-418C-A0F1-5BA69CE0A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360485"/>
            <a:ext cx="9905998" cy="1516796"/>
          </a:xfrm>
        </p:spPr>
        <p:txBody>
          <a:bodyPr>
            <a:normAutofit/>
          </a:bodyPr>
          <a:lstStyle/>
          <a:p>
            <a:r>
              <a:rPr lang="sr-Latn-RS" sz="9600" b="1" i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Pametni Gradovi</a:t>
            </a:r>
            <a:endParaRPr lang="sr-Cyrl-RS" sz="9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14804-C624-492F-BC42-68F7DF3DC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43100"/>
            <a:ext cx="9905999" cy="4914900"/>
          </a:xfrm>
        </p:spPr>
        <p:txBody>
          <a:bodyPr>
            <a:noAutofit/>
          </a:bodyPr>
          <a:lstStyle/>
          <a:p>
            <a:r>
              <a:rPr lang="sr-Latn-RS" sz="3600" dirty="0"/>
              <a:t>Što je više stanovnika to je neophodnije pronaći bolja rešenja koja će zadovoljiti sve ljudske potrebe, a ujedno brinuti o očuvanju životne sredine.</a:t>
            </a:r>
          </a:p>
          <a:p>
            <a:r>
              <a:rPr lang="sr-Latn-RS" sz="3600" dirty="0"/>
              <a:t>Sve je jasnije da smo nemarom potrošili dosta neobnovljivih resursa.</a:t>
            </a:r>
          </a:p>
          <a:p>
            <a:r>
              <a:rPr lang="sr-Latn-RS" sz="3600" dirty="0"/>
              <a:t>Povećanjem ljudske svesti rodila se ideja o pametnom gradu.</a:t>
            </a:r>
            <a:endParaRPr lang="sr-Cyrl-RS" sz="3600" dirty="0"/>
          </a:p>
        </p:txBody>
      </p:sp>
    </p:spTree>
    <p:extLst>
      <p:ext uri="{BB962C8B-B14F-4D97-AF65-F5344CB8AC3E}">
        <p14:creationId xmlns:p14="http://schemas.microsoft.com/office/powerpoint/2010/main" val="1952509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CB33-49BB-4EE0-A0B7-77ABC85F9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451464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9600" b="1" i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 Pametni Gradovi  </a:t>
            </a:r>
            <a:endParaRPr lang="sr-Cyrl-RS" sz="9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2A42365-E748-4A89-967A-0F6A4EF292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451144"/>
              </p:ext>
            </p:extLst>
          </p:nvPr>
        </p:nvGraphicFramePr>
        <p:xfrm>
          <a:off x="0" y="1930035"/>
          <a:ext cx="12191999" cy="4708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2868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115</TotalTime>
  <Words>357</Words>
  <Application>Microsoft Office PowerPoint</Application>
  <PresentationFormat>Widescreen</PresentationFormat>
  <Paragraphs>52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Tw Cen MT</vt:lpstr>
      <vt:lpstr>Circuit</vt:lpstr>
      <vt:lpstr> </vt:lpstr>
      <vt:lpstr>         Uvod</vt:lpstr>
      <vt:lpstr>          Uvod</vt:lpstr>
      <vt:lpstr>          Uvod</vt:lpstr>
      <vt:lpstr>           Uvod</vt:lpstr>
      <vt:lpstr>     Pametni Gradovi</vt:lpstr>
      <vt:lpstr>   Pametni Gradovi</vt:lpstr>
      <vt:lpstr>  Pametni Gradovi</vt:lpstr>
      <vt:lpstr>   Pametni Gradovi  </vt:lpstr>
      <vt:lpstr>   Pametni Gradovi</vt:lpstr>
      <vt:lpstr>   Pametni Gradovi</vt:lpstr>
      <vt:lpstr>   Pametni Gradovi</vt:lpstr>
      <vt:lpstr>   Pametni Gradovi</vt:lpstr>
      <vt:lpstr>   Pametni Gradovi</vt:lpstr>
      <vt:lpstr>           Kraj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Бане</dc:creator>
  <cp:lastModifiedBy>Бане</cp:lastModifiedBy>
  <cp:revision>14</cp:revision>
  <dcterms:created xsi:type="dcterms:W3CDTF">2020-03-03T19:28:48Z</dcterms:created>
  <dcterms:modified xsi:type="dcterms:W3CDTF">2020-03-03T21:24:21Z</dcterms:modified>
</cp:coreProperties>
</file>